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3" r:id="rId3"/>
    <p:sldId id="260" r:id="rId4"/>
    <p:sldId id="264" r:id="rId5"/>
    <p:sldId id="261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8" r:id="rId14"/>
    <p:sldId id="279" r:id="rId15"/>
    <p:sldId id="273" r:id="rId16"/>
    <p:sldId id="274" r:id="rId17"/>
    <p:sldId id="275" r:id="rId18"/>
    <p:sldId id="277" r:id="rId19"/>
    <p:sldId id="276" r:id="rId20"/>
    <p:sldId id="280" r:id="rId21"/>
    <p:sldId id="281" r:id="rId22"/>
    <p:sldId id="282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Tahoma" panose="020B060403050404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133F8CF-5352-4425-BDC3-F3115E2B303B}">
          <p14:sldIdLst>
            <p14:sldId id="256"/>
            <p14:sldId id="263"/>
            <p14:sldId id="260"/>
            <p14:sldId id="264"/>
            <p14:sldId id="261"/>
            <p14:sldId id="265"/>
            <p14:sldId id="266"/>
            <p14:sldId id="267"/>
            <p14:sldId id="268"/>
            <p14:sldId id="269"/>
            <p14:sldId id="270"/>
            <p14:sldId id="271"/>
            <p14:sldId id="278"/>
            <p14:sldId id="279"/>
            <p14:sldId id="273"/>
            <p14:sldId id="274"/>
            <p14:sldId id="275"/>
            <p14:sldId id="277"/>
            <p14:sldId id="276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ht9wOzw9gzO/wjX/MSh6feFxyD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9976E3-332B-4407-B8FD-0E6EE30A36FC}">
  <a:tblStyle styleId="{E69976E3-332B-4407-B8FD-0E6EE30A36FC}" styleName="Table_0">
    <a:wholeTbl>
      <a:tcTxStyle b="off" i="off">
        <a:font>
          <a:latin typeface="Tahoma"/>
          <a:ea typeface="Tahoma"/>
          <a:cs typeface="Tahoma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3F8"/>
          </a:solidFill>
        </a:fill>
      </a:tcStyle>
    </a:wholeTbl>
    <a:band1H>
      <a:tcTxStyle/>
      <a:tcStyle>
        <a:tcBdr/>
        <a:fill>
          <a:solidFill>
            <a:srgbClr val="CAE6F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E6F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ahoma"/>
          <a:ea typeface="Tahoma"/>
          <a:cs typeface="Tahoma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Tahoma"/>
          <a:ea typeface="Tahoma"/>
          <a:cs typeface="Tahoma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ahoma"/>
          <a:ea typeface="Tahoma"/>
          <a:cs typeface="Tahoma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658" y="-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04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8;p10"/>
          <p:cNvGrpSpPr/>
          <p:nvPr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9" name="Google Shape;9;p10"/>
            <p:cNvSpPr/>
            <p:nvPr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3" b="0" i="0" u="none" strike="noStrike" cap="none">
                <a:solidFill>
                  <a:srgbClr val="4AABC8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0" name="Google Shape;10;p10"/>
            <p:cNvSpPr txBox="1"/>
            <p:nvPr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75" b="0" i="0" u="none" strike="noStrike" cap="none">
                  <a:solidFill>
                    <a:srgbClr val="868686"/>
                  </a:solidFill>
                  <a:latin typeface="Tahoma"/>
                  <a:ea typeface="Tahoma"/>
                  <a:cs typeface="Tahoma"/>
                  <a:sym typeface="Tahoma"/>
                </a:rPr>
                <a:t>  |  ET IS ET QUIA DOLENT ES ALICID QUASPED</a:t>
              </a:r>
              <a:endParaRPr/>
            </a:p>
          </p:txBody>
        </p:sp>
      </p:grp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62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body" idx="2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242943"/>
              </a:buClr>
              <a:buSzPts val="2250"/>
              <a:buFont typeface="Arial"/>
              <a:buNone/>
              <a:defRPr sz="2250" b="1" i="0" u="none" strike="noStrike" cap="none">
                <a:solidFill>
                  <a:srgbClr val="24294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62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3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414042"/>
              </a:buClr>
              <a:buSzPts val="975"/>
              <a:buFont typeface="Arial"/>
              <a:buNone/>
              <a:defRPr sz="975" b="0" i="0" u="none" strike="noStrike" cap="none">
                <a:solidFill>
                  <a:srgbClr val="41404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Char char="•"/>
              <a:defRPr sz="162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494740" y="4696376"/>
            <a:ext cx="314510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675" b="0">
                <a:solidFill>
                  <a:srgbClr val="86868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675" b="0">
              <a:solidFill>
                <a:srgbClr val="86868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" name="Google Shape;15;p10"/>
          <p:cNvSpPr/>
          <p:nvPr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B7B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4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Google Shape;16;p10"/>
          <p:cNvSpPr/>
          <p:nvPr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B7B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4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 descr="A screenshot of a cell pho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4"/>
          <p:cNvGrpSpPr/>
          <p:nvPr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77" name="Google Shape;77;p14"/>
            <p:cNvSpPr/>
            <p:nvPr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3">
                <a:solidFill>
                  <a:srgbClr val="4AABC8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" name="Google Shape;78;p14"/>
            <p:cNvSpPr txBox="1"/>
            <p:nvPr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75">
                  <a:solidFill>
                    <a:srgbClr val="868686"/>
                  </a:solidFill>
                  <a:latin typeface="Tahoma"/>
                  <a:ea typeface="Tahoma"/>
                  <a:cs typeface="Tahoma"/>
                  <a:sym typeface="Tahoma"/>
                </a:rPr>
                <a:t>  |  ET IS ET QUIA DOLENT ES ALICID QUASPED</a:t>
              </a:r>
              <a:endParaRPr/>
            </a:p>
          </p:txBody>
        </p:sp>
      </p:grpSp>
      <p:sp>
        <p:nvSpPr>
          <p:cNvPr id="79" name="Google Shape;79;p14"/>
          <p:cNvSpPr/>
          <p:nvPr/>
        </p:nvSpPr>
        <p:spPr>
          <a:xfrm>
            <a:off x="494740" y="4696376"/>
            <a:ext cx="314510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675" b="0">
                <a:solidFill>
                  <a:srgbClr val="86868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675" b="0">
              <a:solidFill>
                <a:srgbClr val="86868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3C3C3B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620"/>
              <a:buFont typeface="Arial"/>
              <a:buNone/>
              <a:defRPr sz="162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215"/>
              <a:buFont typeface="Arial"/>
              <a:buNone/>
              <a:defRPr sz="121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215"/>
              <a:buFont typeface="Arial"/>
              <a:buNone/>
              <a:defRPr sz="121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2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3C3C3B"/>
              </a:buClr>
              <a:buSzPts val="788"/>
              <a:buFont typeface="Arial"/>
              <a:buNone/>
              <a:defRPr sz="788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3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body" idx="4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5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76225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Char char="▪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620"/>
              <a:buFont typeface="Arial"/>
              <a:buChar char="•"/>
              <a:defRPr sz="162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B7B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4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B7B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4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7" name="Google Shape;87;p14"/>
          <p:cNvGrpSpPr/>
          <p:nvPr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88" name="Google Shape;88;p14"/>
            <p:cNvSpPr/>
            <p:nvPr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9" name="Google Shape;89;p1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470" y="298323"/>
              <a:ext cx="1388941" cy="4266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 descr="A screenshot of a social media pos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3C3C3B"/>
              </a:buClr>
              <a:buSzPts val="1950"/>
              <a:buFont typeface="Arial"/>
              <a:buNone/>
              <a:defRPr sz="19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620"/>
              <a:buFont typeface="Arial"/>
              <a:buNone/>
              <a:defRPr sz="162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215"/>
              <a:buFont typeface="Arial"/>
              <a:buNone/>
              <a:defRPr sz="121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215"/>
              <a:buFont typeface="Arial"/>
              <a:buNone/>
              <a:defRPr sz="121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2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3C3C3B"/>
              </a:buClr>
              <a:buSzPts val="788"/>
              <a:buFont typeface="Arial"/>
              <a:buNone/>
              <a:defRPr sz="788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675"/>
              <a:buFont typeface="Arial"/>
              <a:buNone/>
              <a:defRPr sz="675" b="1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3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788"/>
              <a:buFont typeface="Arial"/>
              <a:buNone/>
              <a:defRPr sz="788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body" idx="4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None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762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750"/>
              <a:buFont typeface="Arial"/>
              <a:buChar char="•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5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76225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Noto Sans Symbols"/>
              <a:buChar char="▪"/>
              <a:defRPr sz="7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331469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620"/>
              <a:buFont typeface="Arial"/>
              <a:buChar char="•"/>
              <a:defRPr sz="162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rgbClr val="3C3C3B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grpSp>
        <p:nvGrpSpPr>
          <p:cNvPr id="97" name="Google Shape;97;p15"/>
          <p:cNvGrpSpPr/>
          <p:nvPr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98" name="Google Shape;98;p15"/>
            <p:cNvSpPr/>
            <p:nvPr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3">
                <a:solidFill>
                  <a:srgbClr val="4AABC8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675">
                  <a:solidFill>
                    <a:srgbClr val="868686"/>
                  </a:solidFill>
                  <a:latin typeface="Tahoma"/>
                  <a:ea typeface="Tahoma"/>
                  <a:cs typeface="Tahoma"/>
                  <a:sym typeface="Tahoma"/>
                </a:rPr>
                <a:t>  |  ET IS ET QUIA DOLENT ES ALICID QUASPED</a:t>
              </a:r>
              <a:endParaRPr/>
            </a:p>
          </p:txBody>
        </p:sp>
      </p:grpSp>
      <p:sp>
        <p:nvSpPr>
          <p:cNvPr id="100" name="Google Shape;100;p15"/>
          <p:cNvSpPr/>
          <p:nvPr/>
        </p:nvSpPr>
        <p:spPr>
          <a:xfrm>
            <a:off x="494740" y="4696376"/>
            <a:ext cx="314510" cy="196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675" b="0">
                <a:solidFill>
                  <a:srgbClr val="868686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sz="675" b="0">
              <a:solidFill>
                <a:srgbClr val="86868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B7B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4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B7B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4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3" name="Google Shape;103;p15"/>
          <p:cNvGrpSpPr/>
          <p:nvPr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04" name="Google Shape;104;p15"/>
            <p:cNvSpPr/>
            <p:nvPr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05" name="Google Shape;105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470" y="298323"/>
              <a:ext cx="1388941" cy="4266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 descr="A screenshot of a social media pos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3C3C3B"/>
              </a:buClr>
              <a:buSzPts val="1613"/>
              <a:buFont typeface="Arial"/>
              <a:buNone/>
              <a:defRPr sz="1612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2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1088"/>
              <a:buFont typeface="Arial"/>
              <a:buNone/>
              <a:defRPr sz="1088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620"/>
              <a:buFont typeface="Arial"/>
              <a:buNone/>
              <a:defRPr sz="162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tbl" idx="3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ahoma"/>
              <a:buNone/>
              <a:defRPr sz="75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8667750" y="-1"/>
            <a:ext cx="494740" cy="188429"/>
          </a:xfrm>
          <a:prstGeom prst="rect">
            <a:avLst/>
          </a:prstGeom>
          <a:solidFill>
            <a:srgbClr val="B7B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4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" name="Google Shape;122;p17"/>
          <p:cNvSpPr/>
          <p:nvPr/>
        </p:nvSpPr>
        <p:spPr>
          <a:xfrm>
            <a:off x="8667750" y="4955071"/>
            <a:ext cx="494740" cy="188429"/>
          </a:xfrm>
          <a:prstGeom prst="rect">
            <a:avLst/>
          </a:prstGeom>
          <a:solidFill>
            <a:srgbClr val="B7B2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4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3" name="Google Shape;123;p17"/>
          <p:cNvGrpSpPr/>
          <p:nvPr/>
        </p:nvGrpSpPr>
        <p:grpSpPr>
          <a:xfrm>
            <a:off x="311536" y="231383"/>
            <a:ext cx="1808329" cy="698676"/>
            <a:chOff x="311536" y="231383"/>
            <a:chExt cx="1808329" cy="698676"/>
          </a:xfrm>
        </p:grpSpPr>
        <p:sp>
          <p:nvSpPr>
            <p:cNvPr id="124" name="Google Shape;124;p17"/>
            <p:cNvSpPr/>
            <p:nvPr/>
          </p:nvSpPr>
          <p:spPr>
            <a:xfrm>
              <a:off x="311536" y="231383"/>
              <a:ext cx="1808329" cy="698676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25" name="Google Shape;125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9470" y="298323"/>
              <a:ext cx="1388941" cy="42662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6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511">
          <p15:clr>
            <a:srgbClr val="F26B43"/>
          </p15:clr>
        </p15:guide>
        <p15:guide id="2" pos="3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"/>
          <p:cNvSpPr txBox="1">
            <a:spLocks noGrp="1"/>
          </p:cNvSpPr>
          <p:nvPr>
            <p:ph type="body" idx="1"/>
          </p:nvPr>
        </p:nvSpPr>
        <p:spPr>
          <a:xfrm>
            <a:off x="5811982" y="2118832"/>
            <a:ext cx="3165763" cy="50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homa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Capstone Project 3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Google Shape;132;p1"/>
          <p:cNvSpPr txBox="1">
            <a:spLocks noGrp="1"/>
          </p:cNvSpPr>
          <p:nvPr>
            <p:ph type="body" idx="3"/>
          </p:nvPr>
        </p:nvSpPr>
        <p:spPr>
          <a:xfrm>
            <a:off x="336361" y="2141235"/>
            <a:ext cx="5829490" cy="50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Cylinder Head Bolt Measurement System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B10C8-2B2A-28A6-A472-DAFB877CB5F3}"/>
              </a:ext>
            </a:extLst>
          </p:cNvPr>
          <p:cNvSpPr txBox="1"/>
          <p:nvPr/>
        </p:nvSpPr>
        <p:spPr>
          <a:xfrm>
            <a:off x="336361" y="3632345"/>
            <a:ext cx="1600200" cy="822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Antony Akwalu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Gaurawa </a:t>
            </a:r>
            <a:r>
              <a:rPr lang="en-US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Kovida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Nipun Gunarathne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AB8F2-D762-FA5B-70B3-19B318860490}"/>
              </a:ext>
            </a:extLst>
          </p:cNvPr>
          <p:cNvSpPr txBox="1"/>
          <p:nvPr/>
        </p:nvSpPr>
        <p:spPr>
          <a:xfrm>
            <a:off x="2106305" y="3632345"/>
            <a:ext cx="1507144" cy="10233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 Ganbat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Sass Bendeguz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Szabo Vilmos Benedek</a:t>
            </a:r>
          </a:p>
          <a:p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F6D3C-E000-BC6A-E27A-D81C37524519}"/>
              </a:ext>
            </a:extLst>
          </p:cNvPr>
          <p:cNvSpPr txBox="1"/>
          <p:nvPr/>
        </p:nvSpPr>
        <p:spPr>
          <a:xfrm>
            <a:off x="336361" y="3370735"/>
            <a:ext cx="1398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D4AC0A9-A996-F6C0-F61D-0FA79B51C135}"/>
              </a:ext>
            </a:extLst>
          </p:cNvPr>
          <p:cNvSpPr txBox="1"/>
          <p:nvPr/>
        </p:nvSpPr>
        <p:spPr>
          <a:xfrm>
            <a:off x="2962763" y="477733"/>
            <a:ext cx="348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C7408-FD3B-D32D-937A-FA67B884D91D}"/>
              </a:ext>
            </a:extLst>
          </p:cNvPr>
          <p:cNvSpPr txBox="1"/>
          <p:nvPr/>
        </p:nvSpPr>
        <p:spPr>
          <a:xfrm>
            <a:off x="500185" y="1078639"/>
            <a:ext cx="7604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final assembly integrates the mechanical, electrical, and software components into a unified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9-channel measurement station.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CF52A-E27D-5854-AF14-FB185969E34B}"/>
              </a:ext>
            </a:extLst>
          </p:cNvPr>
          <p:cNvSpPr txBox="1"/>
          <p:nvPr/>
        </p:nvSpPr>
        <p:spPr>
          <a:xfrm>
            <a:off x="500185" y="2126563"/>
            <a:ext cx="5475165" cy="172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&amp; Electrical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Array: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Eight custom transducers are fitted to the cylinder head bolts, while a ninth channel is dedicated to an instrumented torque wrench.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Chain: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transducer's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Wheatstone Bridge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connects to an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HX711 ADC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module, which amplifies and digitizes the raw force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Hub: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nine HX711 modules are wired to an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microcontroller.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D5C37-D4E0-DDCA-3B7F-2FF5BC45E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089" y="1618985"/>
            <a:ext cx="2359026" cy="31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0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CE094A-647B-368F-B8EF-323CAAFF3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270" y="1049872"/>
            <a:ext cx="4211022" cy="3278431"/>
          </a:xfrm>
        </p:spPr>
        <p:txBody>
          <a:bodyPr/>
          <a:lstStyle/>
          <a:p>
            <a:pPr marL="742950" marR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1-8 (Bolts):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Connected directly to the cylinder head bolts to capture the clamping force distribution across the engine block.</a:t>
            </a:r>
            <a:endParaRPr lang="en-US" sz="1400" kern="50" dirty="0">
              <a:effectLst/>
              <a:latin typeface="Times New Roman" panose="02020603050405020304" pitchFamily="18" charset="0"/>
              <a:ea typeface="WenQuanYi Zen Hei"/>
              <a:cs typeface="Times New Roman" panose="02020603050405020304" pitchFamily="18" charset="0"/>
            </a:endParaRPr>
          </a:p>
          <a:p>
            <a:pPr marL="742950" marR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r>
              <a:rPr lang="en-US" sz="1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9 (Wrench):</a:t>
            </a:r>
            <a:r>
              <a:rPr lang="en-US" sz="1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Connected to the instrumented torque wrench. This channel allows us to correlate the applied torque (input) with the resulting clamping force (output) on the bolts.</a:t>
            </a:r>
            <a:endParaRPr lang="en-US" sz="1400" kern="50" dirty="0">
              <a:effectLst/>
              <a:latin typeface="Times New Roman" panose="02020603050405020304" pitchFamily="18" charset="0"/>
              <a:ea typeface="WenQuanYi Zen Hei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910F9-4BD7-E0C3-81C0-8156159F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92" y="1117013"/>
            <a:ext cx="3835767" cy="321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8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2A2B0E-21D9-7153-9542-A8E997A59F08}"/>
              </a:ext>
            </a:extLst>
          </p:cNvPr>
          <p:cNvSpPr txBox="1"/>
          <p:nvPr/>
        </p:nvSpPr>
        <p:spPr>
          <a:xfrm>
            <a:off x="474260" y="1004455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DAQ software architecture (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ABFA1-0B5E-6A34-6142-5D8BC34E6EA6}"/>
              </a:ext>
            </a:extLst>
          </p:cNvPr>
          <p:cNvSpPr txBox="1"/>
          <p:nvPr/>
        </p:nvSpPr>
        <p:spPr>
          <a:xfrm>
            <a:off x="474260" y="1514485"/>
            <a:ext cx="5507182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 Parallel Interface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18 GPIO pins used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9 clock + 9 data  Maximum signal speed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Sampling rate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10Hz (100ms interval) using non blocking timers.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Calibration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Hard coded sensitivity slopes for all the 9 channels to ensure efficient processing.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Output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 Live CSV stream to PC via Serial (9600 baud) for excel integration.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DC940-486D-9533-8C34-114D53A1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31" t="27547" r="14556" b="8017"/>
          <a:stretch>
            <a:fillRect/>
          </a:stretch>
        </p:blipFill>
        <p:spPr>
          <a:xfrm>
            <a:off x="6644090" y="2472487"/>
            <a:ext cx="2025650" cy="22836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D5FE73-EC61-D935-05BC-6880D023B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748" y="530817"/>
            <a:ext cx="3242252" cy="177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BD15EB-85AE-9AE8-B0D9-09E1E731FA64}"/>
              </a:ext>
            </a:extLst>
          </p:cNvPr>
          <p:cNvSpPr txBox="1"/>
          <p:nvPr/>
        </p:nvSpPr>
        <p:spPr>
          <a:xfrm>
            <a:off x="520700" y="87630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48B39D-35EA-4410-1CFC-F21D33F0CCF8}"/>
                  </a:ext>
                </a:extLst>
              </p:cNvPr>
              <p:cNvSpPr txBox="1"/>
              <p:nvPr/>
            </p:nvSpPr>
            <p:spPr>
              <a:xfrm>
                <a:off x="520700" y="1385610"/>
                <a:ext cx="5194300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Code iterates through the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𝐿𝑜𝑎𝑑𝐶𝑒𝑙𝑙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[9]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array.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Uses 18 dedicated GPIO pins to read raw signals from all 9 sensors simultaneously.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Non-blocking loop executes exactly every 100ms.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348B39D-35EA-4410-1CFC-F21D33F0CC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00" y="1385610"/>
                <a:ext cx="5194300" cy="1046440"/>
              </a:xfrm>
              <a:prstGeom prst="rect">
                <a:avLst/>
              </a:prstGeom>
              <a:blipFill>
                <a:blip r:embed="rId2"/>
                <a:stretch>
                  <a:fillRect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BB3C0B-59FC-0ECC-6BC3-178B21F107E3}"/>
              </a:ext>
            </a:extLst>
          </p:cNvPr>
          <p:cNvSpPr/>
          <p:nvPr/>
        </p:nvSpPr>
        <p:spPr>
          <a:xfrm>
            <a:off x="444500" y="1324760"/>
            <a:ext cx="5270500" cy="118614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8F86B1-1625-A16C-449C-8173CD807623}"/>
                  </a:ext>
                </a:extLst>
              </p:cNvPr>
              <p:cNvSpPr txBox="1"/>
              <p:nvPr/>
            </p:nvSpPr>
            <p:spPr>
              <a:xfrm>
                <a:off x="4089400" y="2703294"/>
                <a:ext cx="43348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2.Processing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Subtracts the stored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𝑇𝑎𝑟𝑒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𝐶𝑜𝑛𝑠𝑡𝑎𝑛𝑡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from the raw reading.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Divides by the hard coded slope to convert to Newtons or Nm.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8F86B1-1625-A16C-449C-8173CD80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400" y="2703294"/>
                <a:ext cx="4334841" cy="646331"/>
              </a:xfrm>
              <a:prstGeom prst="rect">
                <a:avLst/>
              </a:prstGeom>
              <a:blipFill>
                <a:blip r:embed="rId3"/>
                <a:stretch>
                  <a:fillRect l="-14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C28913D-2C67-09C1-9D66-FCD8ABEEDE3C}"/>
              </a:ext>
            </a:extLst>
          </p:cNvPr>
          <p:cNvSpPr txBox="1"/>
          <p:nvPr/>
        </p:nvSpPr>
        <p:spPr>
          <a:xfrm>
            <a:off x="520700" y="3720268"/>
            <a:ext cx="5192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a single CSV string that includes all the 9 values  + timestamp.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Streams via USB serial directly to Excel data streamer for live visualization,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BCA8BA-A7BD-958E-B849-B1B80F74D26F}"/>
              </a:ext>
            </a:extLst>
          </p:cNvPr>
          <p:cNvSpPr/>
          <p:nvPr/>
        </p:nvSpPr>
        <p:spPr>
          <a:xfrm>
            <a:off x="4006850" y="2583678"/>
            <a:ext cx="4902200" cy="923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3D579EA-ED0F-6351-7CD9-788A93AE74AB}"/>
              </a:ext>
            </a:extLst>
          </p:cNvPr>
          <p:cNvSpPr/>
          <p:nvPr/>
        </p:nvSpPr>
        <p:spPr>
          <a:xfrm>
            <a:off x="520700" y="3581734"/>
            <a:ext cx="5416550" cy="923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96BB20CB-C4F6-5094-2971-BA6046FC4E23}"/>
              </a:ext>
            </a:extLst>
          </p:cNvPr>
          <p:cNvSpPr/>
          <p:nvPr/>
        </p:nvSpPr>
        <p:spPr>
          <a:xfrm>
            <a:off x="2851150" y="2570584"/>
            <a:ext cx="844550" cy="686966"/>
          </a:xfrm>
          <a:prstGeom prst="curvedRightArrow">
            <a:avLst>
              <a:gd name="adj1" fmla="val 948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BAA2B295-4755-BB68-F867-5F40A72AD750}"/>
              </a:ext>
            </a:extLst>
          </p:cNvPr>
          <p:cNvSpPr/>
          <p:nvPr/>
        </p:nvSpPr>
        <p:spPr>
          <a:xfrm>
            <a:off x="6559550" y="3720268"/>
            <a:ext cx="844550" cy="52153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44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2E0D50-ABDB-CA37-5289-4B11FE57C79D}"/>
              </a:ext>
            </a:extLst>
          </p:cNvPr>
          <p:cNvSpPr txBox="1"/>
          <p:nvPr/>
        </p:nvSpPr>
        <p:spPr>
          <a:xfrm>
            <a:off x="488950" y="83754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Calibration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E9F3A-DF7F-6182-77E1-E961D3BA1ED9}"/>
              </a:ext>
            </a:extLst>
          </p:cNvPr>
          <p:cNvSpPr txBox="1"/>
          <p:nvPr/>
        </p:nvSpPr>
        <p:spPr>
          <a:xfrm>
            <a:off x="488950" y="1306238"/>
            <a:ext cx="553720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bolt was individually stressed with known reference loads.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was used to calculate the specific sensitivity (Slope) for each sensor.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02647-8B0E-523F-69B0-785A0660E200}"/>
              </a:ext>
            </a:extLst>
          </p:cNvPr>
          <p:cNvSpPr txBox="1"/>
          <p:nvPr/>
        </p:nvSpPr>
        <p:spPr>
          <a:xfrm>
            <a:off x="488950" y="2472391"/>
            <a:ext cx="6007100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save processor cycles during the measurement loop, these values were hard coded into the firmware arrays.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0B21F-810B-180B-A998-FA31EB7B560D}"/>
              </a:ext>
            </a:extLst>
          </p:cNvPr>
          <p:cNvSpPr txBox="1"/>
          <p:nvPr/>
        </p:nvSpPr>
        <p:spPr>
          <a:xfrm>
            <a:off x="488950" y="3361545"/>
            <a:ext cx="600710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was tared with a 100g weight.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Removing the weight resulted in -100 reading confirming perfect linearity and slope accuracy.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7F2173-2E72-AF1F-B0F7-02831B4F22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0" y="2952827"/>
            <a:ext cx="2343150" cy="1777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67F147-0D74-0588-6CF3-110CEAD3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60" t="27025" r="10679" b="13937"/>
          <a:stretch>
            <a:fillRect/>
          </a:stretch>
        </p:blipFill>
        <p:spPr>
          <a:xfrm>
            <a:off x="5709320" y="228600"/>
            <a:ext cx="3364830" cy="174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63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32ECE6-0DE9-9791-F909-7975A7E7EBC7}"/>
              </a:ext>
            </a:extLst>
          </p:cNvPr>
          <p:cNvSpPr txBox="1"/>
          <p:nvPr/>
        </p:nvSpPr>
        <p:spPr>
          <a:xfrm>
            <a:off x="434730" y="990497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Measurement Protocol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39EA1F-BECF-3246-703A-C3C12407D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30" y="1775112"/>
            <a:ext cx="3845268" cy="20833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33A42B-A356-58C4-7115-D9C4778B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04" y="1809354"/>
            <a:ext cx="3695992" cy="20148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B8F22D-49C4-5DC3-D011-61296554C268}"/>
              </a:ext>
            </a:extLst>
          </p:cNvPr>
          <p:cNvSpPr txBox="1"/>
          <p:nvPr/>
        </p:nvSpPr>
        <p:spPr>
          <a:xfrm>
            <a:off x="1697568" y="4045526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 tightening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C87728-2D6D-FF50-A32C-735A9D00B420}"/>
              </a:ext>
            </a:extLst>
          </p:cNvPr>
          <p:cNvSpPr txBox="1"/>
          <p:nvPr/>
        </p:nvSpPr>
        <p:spPr>
          <a:xfrm>
            <a:off x="6057013" y="4045526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Bolt loosening</a:t>
            </a:r>
          </a:p>
        </p:txBody>
      </p:sp>
    </p:spTree>
    <p:extLst>
      <p:ext uri="{BB962C8B-B14F-4D97-AF65-F5344CB8AC3E}">
        <p14:creationId xmlns:p14="http://schemas.microsoft.com/office/powerpoint/2010/main" val="1341755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28110E-62E2-7D3C-4B88-B6028BA805B6}"/>
              </a:ext>
            </a:extLst>
          </p:cNvPr>
          <p:cNvSpPr txBox="1"/>
          <p:nvPr/>
        </p:nvSpPr>
        <p:spPr>
          <a:xfrm>
            <a:off x="547254" y="1094509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Tested Sequences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A38318-798E-E234-1B8C-B14293006A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37" y="1641587"/>
            <a:ext cx="2737864" cy="22491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61297A-64A2-0287-6204-4639FCDC14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00" y="1633566"/>
            <a:ext cx="2771775" cy="22491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6C89A6-3694-993B-4CF8-4129343AEAFF}"/>
              </a:ext>
            </a:extLst>
          </p:cNvPr>
          <p:cNvSpPr txBox="1"/>
          <p:nvPr/>
        </p:nvSpPr>
        <p:spPr>
          <a:xfrm>
            <a:off x="1721066" y="4010891"/>
            <a:ext cx="146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670D93-A28F-EF7F-4FC5-E989FA65C8EE}"/>
              </a:ext>
            </a:extLst>
          </p:cNvPr>
          <p:cNvSpPr txBox="1"/>
          <p:nvPr/>
        </p:nvSpPr>
        <p:spPr>
          <a:xfrm>
            <a:off x="5937396" y="4010890"/>
            <a:ext cx="1468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B</a:t>
            </a:r>
          </a:p>
        </p:txBody>
      </p:sp>
    </p:spTree>
    <p:extLst>
      <p:ext uri="{BB962C8B-B14F-4D97-AF65-F5344CB8AC3E}">
        <p14:creationId xmlns:p14="http://schemas.microsoft.com/office/powerpoint/2010/main" val="991558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06676B-D091-8EAD-2C4C-D2615560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08" y="1369176"/>
            <a:ext cx="5555673" cy="3333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EA52AB-8F6C-D3F3-AB48-B6C2832180E9}"/>
              </a:ext>
            </a:extLst>
          </p:cNvPr>
          <p:cNvSpPr txBox="1"/>
          <p:nvPr/>
        </p:nvSpPr>
        <p:spPr>
          <a:xfrm>
            <a:off x="491836" y="949037"/>
            <a:ext cx="516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Torque – Graphical Representation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9E9F70-BEDC-FA94-C31D-FEA5938DA18D}"/>
              </a:ext>
            </a:extLst>
          </p:cNvPr>
          <p:cNvSpPr/>
          <p:nvPr/>
        </p:nvSpPr>
        <p:spPr>
          <a:xfrm>
            <a:off x="3060700" y="4389120"/>
            <a:ext cx="23368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292AA-EE27-4E54-13C8-3EB010E2EBC4}"/>
              </a:ext>
            </a:extLst>
          </p:cNvPr>
          <p:cNvSpPr/>
          <p:nvPr/>
        </p:nvSpPr>
        <p:spPr>
          <a:xfrm>
            <a:off x="3794760" y="4394200"/>
            <a:ext cx="23368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284ED-4A19-60E7-DE45-E4D3FF405887}"/>
              </a:ext>
            </a:extLst>
          </p:cNvPr>
          <p:cNvSpPr/>
          <p:nvPr/>
        </p:nvSpPr>
        <p:spPr>
          <a:xfrm>
            <a:off x="4498572" y="4389120"/>
            <a:ext cx="23368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9A2763-D688-DA8E-DAF1-FF1A41C33608}"/>
              </a:ext>
            </a:extLst>
          </p:cNvPr>
          <p:cNvSpPr/>
          <p:nvPr/>
        </p:nvSpPr>
        <p:spPr>
          <a:xfrm>
            <a:off x="5202384" y="4389120"/>
            <a:ext cx="23368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27CC97-405F-A616-E27C-769B2D3CCC3B}"/>
              </a:ext>
            </a:extLst>
          </p:cNvPr>
          <p:cNvSpPr/>
          <p:nvPr/>
        </p:nvSpPr>
        <p:spPr>
          <a:xfrm>
            <a:off x="5906196" y="4407940"/>
            <a:ext cx="23368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90E57-80EC-44A3-9A99-8EC81DA5AAEC}"/>
              </a:ext>
            </a:extLst>
          </p:cNvPr>
          <p:cNvSpPr/>
          <p:nvPr/>
        </p:nvSpPr>
        <p:spPr>
          <a:xfrm>
            <a:off x="6610008" y="4407940"/>
            <a:ext cx="23368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999696-4CFF-620D-34B6-847BACC8E64E}"/>
              </a:ext>
            </a:extLst>
          </p:cNvPr>
          <p:cNvSpPr txBox="1"/>
          <p:nvPr/>
        </p:nvSpPr>
        <p:spPr>
          <a:xfrm>
            <a:off x="3030687" y="4402879"/>
            <a:ext cx="31242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1 min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84D75-4BE1-DEFD-B77B-46E65D3FEB5A}"/>
              </a:ext>
            </a:extLst>
          </p:cNvPr>
          <p:cNvSpPr txBox="1"/>
          <p:nvPr/>
        </p:nvSpPr>
        <p:spPr>
          <a:xfrm>
            <a:off x="3734378" y="4407940"/>
            <a:ext cx="31242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2 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E084AF-86AD-DCD7-51B6-6A812208911A}"/>
              </a:ext>
            </a:extLst>
          </p:cNvPr>
          <p:cNvSpPr txBox="1"/>
          <p:nvPr/>
        </p:nvSpPr>
        <p:spPr>
          <a:xfrm>
            <a:off x="4459202" y="4407940"/>
            <a:ext cx="31242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3 min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A12BD4-2E95-DE63-7B3B-90E3E7BCDE43}"/>
              </a:ext>
            </a:extLst>
          </p:cNvPr>
          <p:cNvSpPr txBox="1"/>
          <p:nvPr/>
        </p:nvSpPr>
        <p:spPr>
          <a:xfrm>
            <a:off x="5163014" y="4407940"/>
            <a:ext cx="31242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4 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09FC83-D896-C736-71DC-58585C6A49EC}"/>
              </a:ext>
            </a:extLst>
          </p:cNvPr>
          <p:cNvSpPr txBox="1"/>
          <p:nvPr/>
        </p:nvSpPr>
        <p:spPr>
          <a:xfrm>
            <a:off x="6588996" y="4407940"/>
            <a:ext cx="31242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6 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FB5AC6-3DA2-0148-2223-4EA64AB7B0AA}"/>
              </a:ext>
            </a:extLst>
          </p:cNvPr>
          <p:cNvSpPr txBox="1"/>
          <p:nvPr/>
        </p:nvSpPr>
        <p:spPr>
          <a:xfrm>
            <a:off x="5906196" y="4407940"/>
            <a:ext cx="31242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/>
              <a:t>5 min</a:t>
            </a:r>
          </a:p>
        </p:txBody>
      </p:sp>
    </p:spTree>
    <p:extLst>
      <p:ext uri="{BB962C8B-B14F-4D97-AF65-F5344CB8AC3E}">
        <p14:creationId xmlns:p14="http://schemas.microsoft.com/office/powerpoint/2010/main" val="192863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C6DDDD-000C-185E-9051-ACF818304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68" y="1603663"/>
            <a:ext cx="6023264" cy="30116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121D4E-CC20-DCA5-6544-979F4D704FDC}"/>
              </a:ext>
            </a:extLst>
          </p:cNvPr>
          <p:cNvSpPr/>
          <p:nvPr/>
        </p:nvSpPr>
        <p:spPr>
          <a:xfrm>
            <a:off x="6705386" y="1837237"/>
            <a:ext cx="764595" cy="198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07D7AD-1D4F-0FDA-2D5C-986474433E90}"/>
              </a:ext>
            </a:extLst>
          </p:cNvPr>
          <p:cNvSpPr txBox="1"/>
          <p:nvPr/>
        </p:nvSpPr>
        <p:spPr>
          <a:xfrm>
            <a:off x="6638708" y="1808455"/>
            <a:ext cx="8312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AA06F1-8BEC-3B71-588A-DEDE4086650B}"/>
              </a:ext>
            </a:extLst>
          </p:cNvPr>
          <p:cNvSpPr txBox="1"/>
          <p:nvPr/>
        </p:nvSpPr>
        <p:spPr>
          <a:xfrm>
            <a:off x="6638708" y="1893093"/>
            <a:ext cx="83127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EEE613-4E20-4202-CAAA-BD6C6F0E1A09}"/>
              </a:ext>
            </a:extLst>
          </p:cNvPr>
          <p:cNvSpPr txBox="1"/>
          <p:nvPr/>
        </p:nvSpPr>
        <p:spPr>
          <a:xfrm>
            <a:off x="493905" y="969818"/>
            <a:ext cx="5102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Clamping force Distribution – Graphical Analysis</a:t>
            </a:r>
          </a:p>
        </p:txBody>
      </p:sp>
    </p:spTree>
    <p:extLst>
      <p:ext uri="{BB962C8B-B14F-4D97-AF65-F5344CB8AC3E}">
        <p14:creationId xmlns:p14="http://schemas.microsoft.com/office/powerpoint/2010/main" val="538500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1C852B2-C9A3-D9F7-52A4-180CE99C06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325531"/>
              </p:ext>
            </p:extLst>
          </p:nvPr>
        </p:nvGraphicFramePr>
        <p:xfrm>
          <a:off x="402609" y="1583140"/>
          <a:ext cx="8388102" cy="3023496"/>
        </p:xfrm>
        <a:graphic>
          <a:graphicData uri="http://schemas.openxmlformats.org/drawingml/2006/table">
            <a:tbl>
              <a:tblPr>
                <a:tableStyleId>{E69976E3-332B-4407-B8FD-0E6EE30A36FC}</a:tableStyleId>
              </a:tblPr>
              <a:tblGrid>
                <a:gridCol w="2796034">
                  <a:extLst>
                    <a:ext uri="{9D8B030D-6E8A-4147-A177-3AD203B41FA5}">
                      <a16:colId xmlns:a16="http://schemas.microsoft.com/office/drawing/2014/main" val="2648587300"/>
                    </a:ext>
                  </a:extLst>
                </a:gridCol>
                <a:gridCol w="2796034">
                  <a:extLst>
                    <a:ext uri="{9D8B030D-6E8A-4147-A177-3AD203B41FA5}">
                      <a16:colId xmlns:a16="http://schemas.microsoft.com/office/drawing/2014/main" val="2455496010"/>
                    </a:ext>
                  </a:extLst>
                </a:gridCol>
                <a:gridCol w="2796034">
                  <a:extLst>
                    <a:ext uri="{9D8B030D-6E8A-4147-A177-3AD203B41FA5}">
                      <a16:colId xmlns:a16="http://schemas.microsoft.com/office/drawing/2014/main" val="4169073672"/>
                    </a:ext>
                  </a:extLst>
                </a:gridCol>
              </a:tblGrid>
              <a:tr h="503916">
                <a:tc>
                  <a:txBody>
                    <a:bodyPr/>
                    <a:lstStyle/>
                    <a:p>
                      <a:pPr rtl="0">
                        <a:buNone/>
                      </a:pPr>
                      <a:endParaRPr lang="en-US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 A (Standard)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Sequence B (Reversed)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19426923"/>
                  </a:ext>
                </a:extLst>
              </a:tr>
              <a:tr h="50391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Order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B-C-F-G-H-E-D-A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44474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H-E-D-A-B-C-F-G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4243178968"/>
                  </a:ext>
                </a:extLst>
              </a:tr>
              <a:tr h="50391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Force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~52,000 units (Bolt E)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~48,700 units (Bolt E)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257628696"/>
                  </a:ext>
                </a:extLst>
              </a:tr>
              <a:tr h="50391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 Force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~24,200 units (Bolt F)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~26,300 units (Bolt F)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1323617564"/>
                  </a:ext>
                </a:extLst>
              </a:tr>
              <a:tr h="50391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Variation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(~27,800)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(~22,350)</a:t>
                      </a:r>
                      <a:endParaRPr lang="en-US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212177965"/>
                  </a:ext>
                </a:extLst>
              </a:tr>
              <a:tr h="503916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1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Uniformity</a:t>
                      </a:r>
                      <a:endParaRPr lang="en-US" dirty="0">
                        <a:solidFill>
                          <a:srgbClr val="1F1F1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 Distribution</a:t>
                      </a:r>
                    </a:p>
                  </a:txBody>
                  <a:tcPr marT="60960" marB="60960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b="0" dirty="0">
                          <a:solidFill>
                            <a:srgbClr val="1F1F1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Marginal Improvement</a:t>
                      </a:r>
                    </a:p>
                  </a:txBody>
                  <a:tcPr marT="60960" marB="60960" anchor="ctr"/>
                </a:tc>
                <a:extLst>
                  <a:ext uri="{0D108BD9-81ED-4DB2-BD59-A6C34878D82A}">
                    <a16:rowId xmlns:a16="http://schemas.microsoft.com/office/drawing/2014/main" val="28066642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4D9E213-A419-9126-408C-1B6E477FD7BB}"/>
              </a:ext>
            </a:extLst>
          </p:cNvPr>
          <p:cNvSpPr txBox="1"/>
          <p:nvPr/>
        </p:nvSpPr>
        <p:spPr>
          <a:xfrm>
            <a:off x="402609" y="94851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Summary</a:t>
            </a:r>
          </a:p>
        </p:txBody>
      </p:sp>
    </p:spTree>
    <p:extLst>
      <p:ext uri="{BB962C8B-B14F-4D97-AF65-F5344CB8AC3E}">
        <p14:creationId xmlns:p14="http://schemas.microsoft.com/office/powerpoint/2010/main" val="359121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C07CA-7B5D-66C0-6ABC-E485DE7232EC}"/>
              </a:ext>
            </a:extLst>
          </p:cNvPr>
          <p:cNvSpPr txBox="1"/>
          <p:nvPr/>
        </p:nvSpPr>
        <p:spPr>
          <a:xfrm>
            <a:off x="511463" y="955963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Structure &amp; Workflow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A5CC4BF-F93F-7767-5F83-F356E4E8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463" y="1572032"/>
            <a:ext cx="4301837" cy="309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Organization: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Division into three specialized sub-teams:</a:t>
            </a:r>
          </a:p>
          <a:p>
            <a:pPr marL="285750" lvl="7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Soldering, circuit construction, sensor integration.</a:t>
            </a:r>
          </a:p>
          <a:p>
            <a:pPr marL="285750" lvl="3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Code structure, DAQ system, UI generation.</a:t>
            </a:r>
          </a:p>
          <a:p>
            <a:pPr marL="285750" lvl="3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Measurement: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Calibration, execution, data analysis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8052B2-CB45-4A23-5022-E118A266D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23575"/>
              </p:ext>
            </p:extLst>
          </p:nvPr>
        </p:nvGraphicFramePr>
        <p:xfrm>
          <a:off x="4946652" y="1016000"/>
          <a:ext cx="3968748" cy="3743598"/>
        </p:xfrm>
        <a:graphic>
          <a:graphicData uri="http://schemas.openxmlformats.org/drawingml/2006/table">
            <a:tbl>
              <a:tblPr firstRow="1" bandRow="1">
                <a:tableStyleId>{E69976E3-332B-4407-B8FD-0E6EE30A36FC}</a:tableStyleId>
              </a:tblPr>
              <a:tblGrid>
                <a:gridCol w="1984374">
                  <a:extLst>
                    <a:ext uri="{9D8B030D-6E8A-4147-A177-3AD203B41FA5}">
                      <a16:colId xmlns:a16="http://schemas.microsoft.com/office/drawing/2014/main" val="3498457327"/>
                    </a:ext>
                  </a:extLst>
                </a:gridCol>
                <a:gridCol w="1984374">
                  <a:extLst>
                    <a:ext uri="{9D8B030D-6E8A-4147-A177-3AD203B41FA5}">
                      <a16:colId xmlns:a16="http://schemas.microsoft.com/office/drawing/2014/main" val="1559568527"/>
                    </a:ext>
                  </a:extLst>
                </a:gridCol>
              </a:tblGrid>
              <a:tr h="51979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134519"/>
                  </a:ext>
                </a:extLst>
              </a:tr>
              <a:tr h="51979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Hardware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Nipun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83581"/>
                  </a:ext>
                </a:extLst>
              </a:tr>
              <a:tr h="5197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Antony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98258"/>
                  </a:ext>
                </a:extLst>
              </a:tr>
              <a:tr h="51979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Software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078034"/>
                  </a:ext>
                </a:extLst>
              </a:tr>
              <a:tr h="5197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Kovida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7347305"/>
                  </a:ext>
                </a:extLst>
              </a:tr>
              <a:tr h="51979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Benedek</a:t>
                      </a:r>
                    </a:p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2572815"/>
                  </a:ext>
                </a:extLst>
              </a:tr>
              <a:tr h="5197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ysClr val="windowText" lastClr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Bendeguz</a:t>
                      </a:r>
                    </a:p>
                    <a:p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860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3693A3-C3FB-344F-0565-F9F85CCC5B5A}"/>
              </a:ext>
            </a:extLst>
          </p:cNvPr>
          <p:cNvSpPr txBox="1"/>
          <p:nvPr/>
        </p:nvSpPr>
        <p:spPr>
          <a:xfrm>
            <a:off x="609600" y="939800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differences?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35E98-52E0-69E6-4B5E-9A919F47A054}"/>
              </a:ext>
            </a:extLst>
          </p:cNvPr>
          <p:cNvSpPr txBox="1"/>
          <p:nvPr/>
        </p:nvSpPr>
        <p:spPr>
          <a:xfrm>
            <a:off x="609600" y="1641914"/>
            <a:ext cx="5880100" cy="889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observation: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sequences used “crisscross” pattern, but sequence B resulted less variation and higher minimum clamping force.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15DC49-1A29-6D41-161A-6CDD4FA6A13E}"/>
              </a:ext>
            </a:extLst>
          </p:cNvPr>
          <p:cNvSpPr txBox="1"/>
          <p:nvPr/>
        </p:nvSpPr>
        <p:spPr>
          <a:xfrm>
            <a:off x="609600" y="2863850"/>
            <a:ext cx="5943600" cy="116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Probable cause: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Uneven deformation of the bolts because of repeated tightening and loosening.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Uneven distribution of lubricant.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 and deformation of the threads in the block.(torque to yield bolts)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A50540-EFD0-1DBF-8314-1A4879361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0" y="2178050"/>
            <a:ext cx="2043081" cy="2712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48D111-D637-FC68-F4D3-30FF038E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402" y="405032"/>
            <a:ext cx="852475" cy="166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16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62D190-65D5-92E7-E415-94578879E5B3}"/>
              </a:ext>
            </a:extLst>
          </p:cNvPr>
          <p:cNvSpPr txBox="1"/>
          <p:nvPr/>
        </p:nvSpPr>
        <p:spPr>
          <a:xfrm>
            <a:off x="508000" y="99060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52E2B2-8A96-DD43-D2A0-739351C11FBE}"/>
                  </a:ext>
                </a:extLst>
              </p:cNvPr>
              <p:cNvSpPr txBox="1"/>
              <p:nvPr/>
            </p:nvSpPr>
            <p:spPr>
              <a:xfrm>
                <a:off x="508000" y="1650484"/>
                <a:ext cx="614302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Torque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Tension: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70Nm of input torque resulted in clamping forces varying by over 27000 units.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Friction and mechanics dominate the results.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52E2B2-8A96-DD43-D2A0-739351C1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1650484"/>
                <a:ext cx="6143028" cy="738664"/>
              </a:xfrm>
              <a:prstGeom prst="rect">
                <a:avLst/>
              </a:prstGeom>
              <a:blipFill>
                <a:blip r:embed="rId2"/>
                <a:stretch>
                  <a:fillRect l="-298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27B5D00-3F84-2EAD-4AC7-0615A0326A34}"/>
              </a:ext>
            </a:extLst>
          </p:cNvPr>
          <p:cNvSpPr txBox="1"/>
          <p:nvPr/>
        </p:nvSpPr>
        <p:spPr>
          <a:xfrm>
            <a:off x="508000" y="3414236"/>
            <a:ext cx="67217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custom ESP32 DAQ successfully captured transient phenomena at 10Hz,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shows that even the low-cost hardware can deliver professional engineering insights.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38B0E-DF72-2AEB-A7A9-8FD772387CEB}"/>
              </a:ext>
            </a:extLst>
          </p:cNvPr>
          <p:cNvSpPr txBox="1"/>
          <p:nvPr/>
        </p:nvSpPr>
        <p:spPr>
          <a:xfrm>
            <a:off x="508000" y="2532360"/>
            <a:ext cx="67874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factors: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Usage of lubricant resulted in improved clamping forces.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with perfect tightening sequence, factors like uniform lubrication plays a key role.</a:t>
            </a:r>
          </a:p>
        </p:txBody>
      </p:sp>
    </p:spTree>
    <p:extLst>
      <p:ext uri="{BB962C8B-B14F-4D97-AF65-F5344CB8AC3E}">
        <p14:creationId xmlns:p14="http://schemas.microsoft.com/office/powerpoint/2010/main" val="2667124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CF4407-5AC2-C5FA-3C27-9266AA04C71B}"/>
              </a:ext>
            </a:extLst>
          </p:cNvPr>
          <p:cNvSpPr/>
          <p:nvPr/>
        </p:nvSpPr>
        <p:spPr>
          <a:xfrm>
            <a:off x="2600950" y="2110085"/>
            <a:ext cx="39421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36714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E680D35-1FA4-B689-C23B-08DDFA06D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7" y="1661346"/>
            <a:ext cx="5449317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0987" algn="l" rtl="0">
              <a:lnSpc>
                <a:spcPct val="150000"/>
              </a:lnSpc>
              <a:spcBef>
                <a:spcPts val="675"/>
              </a:spcBef>
              <a:spcAft>
                <a:spcPts val="0"/>
              </a:spcAft>
              <a:buClr>
                <a:srgbClr val="13B9D9"/>
              </a:buClr>
              <a:buSzPts val="825"/>
              <a:buFont typeface="Noto Sans Symbols"/>
              <a:buChar char="▪"/>
              <a:defRPr sz="82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marR="0" lvl="1" indent="-280987" algn="l" rtl="0">
              <a:lnSpc>
                <a:spcPct val="15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825"/>
              <a:buFont typeface="Noto Sans Symbols"/>
              <a:buChar char="▪"/>
              <a:defRPr sz="82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marR="0" lvl="2" indent="-280987" algn="l" rtl="0">
              <a:lnSpc>
                <a:spcPct val="15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825"/>
              <a:buFont typeface="Noto Sans Symbols"/>
              <a:buChar char="▪"/>
              <a:defRPr sz="82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marR="0" lvl="3" indent="-280987" algn="l" rtl="0">
              <a:lnSpc>
                <a:spcPct val="15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825"/>
              <a:buFont typeface="Noto Sans Symbols"/>
              <a:buChar char="▪"/>
              <a:defRPr sz="82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marR="0" lvl="4" indent="-280987" algn="l" rtl="0">
              <a:lnSpc>
                <a:spcPct val="15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825"/>
              <a:buFont typeface="Noto Sans Symbols"/>
              <a:buChar char="▪"/>
              <a:defRPr sz="825" b="0" i="0" u="none" strike="noStrike" cap="none">
                <a:solidFill>
                  <a:srgbClr val="3C3C3B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marR="0" lvl="5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3200400" marR="0" lvl="6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3657600" marR="0" lvl="7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4114800" marR="0" lvl="8" indent="-305752" algn="l" rtl="0">
              <a:lnSpc>
                <a:spcPct val="90000"/>
              </a:lnSpc>
              <a:spcBef>
                <a:spcPts val="337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Char char="•"/>
              <a:defRPr sz="1215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stress and load states of bolts and cylinder heads.</a:t>
            </a:r>
          </a:p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and calibrate a functional transducer system.</a:t>
            </a:r>
          </a:p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tightening processes using professional data acquisition.</a:t>
            </a:r>
          </a:p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 professional project management through sub-team division.</a:t>
            </a:r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56397" y="1013544"/>
            <a:ext cx="3106394" cy="432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Woman working on project">
            <a:extLst>
              <a:ext uri="{FF2B5EF4-FFF2-40B4-BE49-F238E27FC236}">
                <a16:creationId xmlns:a16="http://schemas.microsoft.com/office/drawing/2014/main" id="{7E7E76F6-B5F2-7A1F-1F06-9086266FD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4" y="1488697"/>
            <a:ext cx="3249158" cy="21661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283124-B6D0-A373-061C-F72E174CA8B8}"/>
              </a:ext>
            </a:extLst>
          </p:cNvPr>
          <p:cNvSpPr txBox="1"/>
          <p:nvPr/>
        </p:nvSpPr>
        <p:spPr>
          <a:xfrm>
            <a:off x="637309" y="1025236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System 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9EC0C-F952-9E29-1450-A048F60EE62D}"/>
              </a:ext>
            </a:extLst>
          </p:cNvPr>
          <p:cNvSpPr txBox="1"/>
          <p:nvPr/>
        </p:nvSpPr>
        <p:spPr>
          <a:xfrm>
            <a:off x="637309" y="1667160"/>
            <a:ext cx="7569989" cy="263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Components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Force transducer, HX711 Signal Amplifier, ESP32 Micro-controller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force transducer utilizes a hardened steel ring as an elastic element that deforms under the bolt's clamping load, which is detected by dual-grid strain gauges bonded to its surface. </a:t>
            </a:r>
          </a:p>
          <a:p>
            <a:pPr>
              <a:lnSpc>
                <a:spcPct val="15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mechanical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deformation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converted into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signal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Wheatstone Bridge circuit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24-bit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HX711 amplifier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allowing 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microcontroller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precisely quantify the high compressive forces</a:t>
            </a:r>
          </a:p>
        </p:txBody>
      </p:sp>
    </p:spTree>
    <p:extLst>
      <p:ext uri="{BB962C8B-B14F-4D97-AF65-F5344CB8AC3E}">
        <p14:creationId xmlns:p14="http://schemas.microsoft.com/office/powerpoint/2010/main" val="198052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010981-FB12-E1C5-7587-81DB4681050B}"/>
              </a:ext>
            </a:extLst>
          </p:cNvPr>
          <p:cNvSpPr txBox="1"/>
          <p:nvPr/>
        </p:nvSpPr>
        <p:spPr>
          <a:xfrm>
            <a:off x="617809" y="955734"/>
            <a:ext cx="314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of the Build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B5621-638F-EC44-FF27-A2CAA97F9A32}"/>
              </a:ext>
            </a:extLst>
          </p:cNvPr>
          <p:cNvSpPr txBox="1"/>
          <p:nvPr/>
        </p:nvSpPr>
        <p:spPr>
          <a:xfrm>
            <a:off x="617809" y="1553666"/>
            <a:ext cx="5992541" cy="425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Soldering and its Basics</a:t>
            </a:r>
          </a:p>
          <a:p>
            <a:pPr>
              <a:lnSpc>
                <a:spcPct val="150000"/>
              </a:lnSpc>
            </a:pPr>
            <a:r>
              <a:rPr lang="en-US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Soldering</a:t>
            </a:r>
            <a:r>
              <a:rPr lang="en-US" b="1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</a:t>
            </a:r>
            <a:r>
              <a:rPr lang="en-US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is a fundamental process used to join electrical components by melting a filler metal (tin) into the joint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both parts sufficiently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 shiny and cone-shaped joints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What is Soldering? - Peerless Electronics">
            <a:extLst>
              <a:ext uri="{FF2B5EF4-FFF2-40B4-BE49-F238E27FC236}">
                <a16:creationId xmlns:a16="http://schemas.microsoft.com/office/drawing/2014/main" id="{3AC56834-D6A5-5921-6A54-2D757CADFF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552" y="2835733"/>
            <a:ext cx="2953169" cy="184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1EB314E-231B-CF3A-9494-349218368299}"/>
              </a:ext>
            </a:extLst>
          </p:cNvPr>
          <p:cNvSpPr txBox="1"/>
          <p:nvPr/>
        </p:nvSpPr>
        <p:spPr>
          <a:xfrm>
            <a:off x="617034" y="846159"/>
            <a:ext cx="3590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Strain gauges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1D8BB-2FA0-912B-2FDA-756035FEE003}"/>
              </a:ext>
            </a:extLst>
          </p:cNvPr>
          <p:cNvSpPr txBox="1"/>
          <p:nvPr/>
        </p:nvSpPr>
        <p:spPr>
          <a:xfrm>
            <a:off x="617034" y="1246269"/>
            <a:ext cx="3954966" cy="3660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We </a:t>
            </a:r>
            <a:r>
              <a:rPr lang="en-US" sz="1200" kern="50" dirty="0" err="1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utilised</a:t>
            </a: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the BX120-2BB Strain Gauge , a dual-grid sensor designed to measure deformation in two perpendicular directions.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The Elastic Element - </a:t>
            </a: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a hardened steel ring (Model: </a:t>
            </a:r>
            <a:r>
              <a:rPr lang="en-US" sz="1200" b="1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IR 15x20x14 IS1-OF-XL</a:t>
            </a: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). This component serves as the transducer body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1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The Sensor (BX120-2BB):</a:t>
            </a: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The gauge features two distinct measuring grids: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US" sz="1200" b="1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Direction 1 (Red Arrow):</a:t>
            </a: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Aligned to measure the primary axial strain (compression of the ring).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200" b="1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Direction 2 (Blue Arrow):</a:t>
            </a: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 Aligned to measure the transverse strain 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056F2-6A1B-4A80-BB03-31092960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60191"/>
            <a:ext cx="4561801" cy="257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25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B3EA2A1-0F36-B1D8-97DA-9FB14C28AA8B}"/>
              </a:ext>
            </a:extLst>
          </p:cNvPr>
          <p:cNvSpPr txBox="1"/>
          <p:nvPr/>
        </p:nvSpPr>
        <p:spPr>
          <a:xfrm>
            <a:off x="514004" y="857568"/>
            <a:ext cx="3858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50" dirty="0">
                <a:effectLst/>
                <a:latin typeface="Times New Roman" panose="02020603050405020304" pitchFamily="18" charset="0"/>
                <a:ea typeface="WenQuanYi Zen Hei"/>
                <a:cs typeface="Times New Roman" panose="02020603050405020304" pitchFamily="18" charset="0"/>
              </a:rPr>
              <a:t>3. The Wheatstone Bridge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858EE-DBB1-755F-8617-DC67EAC8859C}"/>
              </a:ext>
            </a:extLst>
          </p:cNvPr>
          <p:cNvSpPr txBox="1"/>
          <p:nvPr/>
        </p:nvSpPr>
        <p:spPr>
          <a:xfrm>
            <a:off x="514004" y="1325196"/>
            <a:ext cx="7940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Wheatstone bridge is an electrical circuit used to measure an unknown resistance by balancing two legs of a bridge circuit, one of which includes the unknown component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E5E90D-9DE7-389E-4B9F-C4DF93F2B213}"/>
              </a:ext>
            </a:extLst>
          </p:cNvPr>
          <p:cNvSpPr txBox="1"/>
          <p:nvPr/>
        </p:nvSpPr>
        <p:spPr>
          <a:xfrm>
            <a:off x="1490783" y="2101426"/>
            <a:ext cx="7815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Prototype                                               Wiring of the Wheatstone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CDE3B-5FE4-E97A-C013-EA2CAD08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857" y="2409203"/>
            <a:ext cx="2852616" cy="2240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29518-ADA7-7BEE-7476-C532651F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214" y="2507499"/>
            <a:ext cx="3768725" cy="21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19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026B7F-26D6-F0DF-6757-11F704910A6C}"/>
              </a:ext>
            </a:extLst>
          </p:cNvPr>
          <p:cNvSpPr txBox="1"/>
          <p:nvPr/>
        </p:nvSpPr>
        <p:spPr>
          <a:xfrm>
            <a:off x="558641" y="840580"/>
            <a:ext cx="4783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50" dirty="0">
                <a:effectLst/>
                <a:latin typeface="Times New Roman" panose="02020603050405020304" pitchFamily="18" charset="0"/>
                <a:ea typeface="WenQuanYi Zen Hei"/>
                <a:cs typeface="Mangal" panose="02040503050203030202" pitchFamily="18" charset="0"/>
              </a:rPr>
              <a:t>4. Signal Conditioning (HX711 Integration)</a:t>
            </a:r>
            <a:endParaRPr lang="en-US" sz="1800" kern="50" dirty="0">
              <a:effectLst/>
              <a:latin typeface="Times New Roman" panose="02020603050405020304" pitchFamily="18" charset="0"/>
              <a:ea typeface="WenQuanYi Zen Hei"/>
              <a:cs typeface="Mangal" panose="02040503050203030202" pitchFamily="18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8D400E-F3E7-298F-D993-BC78595D528A}"/>
              </a:ext>
            </a:extLst>
          </p:cNvPr>
          <p:cNvSpPr txBox="1"/>
          <p:nvPr/>
        </p:nvSpPr>
        <p:spPr>
          <a:xfrm>
            <a:off x="558641" y="1425355"/>
            <a:ext cx="4235938" cy="3145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The signal output from the Wheatstone bridge is an analog voltage in the millivolt range, which is too weak and noisy for the microcontroller to read directly.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To solve this, we integrated the HX711 module, a 24-bit Analog-to-Digital Converter (ADC) designed for high-precision weigh scales.</a:t>
            </a:r>
          </a:p>
          <a:p>
            <a:pPr>
              <a:lnSpc>
                <a:spcPct val="150000"/>
              </a:lnSpc>
            </a:pPr>
            <a:r>
              <a:rPr lang="en-US" sz="1200" b="1" kern="50" dirty="0"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            Functions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Amplification of signal from bridge</a:t>
            </a:r>
          </a:p>
          <a:p>
            <a:pPr marL="342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kern="50" dirty="0"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Digitization of the analog voltage into a digital data stream that the ESP32 can process</a:t>
            </a:r>
            <a:endParaRPr lang="en-US" sz="1200" b="1" kern="50" dirty="0"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pPr>
              <a:lnSpc>
                <a:spcPct val="150000"/>
              </a:lnSpc>
            </a:pP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0071B6-6C9D-E155-3872-43DF6F504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59" y="1343881"/>
            <a:ext cx="1985425" cy="1156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574C8C-12CB-7881-2520-A5B5E280C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260" y="1335051"/>
            <a:ext cx="1859890" cy="11569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7F0F89-0104-C513-8929-F27416B77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819" y="2642680"/>
            <a:ext cx="3787531" cy="213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2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B3FD1A4-93EA-4BBB-BF1B-1EB570683A1E}"/>
              </a:ext>
            </a:extLst>
          </p:cNvPr>
          <p:cNvSpPr txBox="1"/>
          <p:nvPr/>
        </p:nvSpPr>
        <p:spPr>
          <a:xfrm>
            <a:off x="2258646" y="711200"/>
            <a:ext cx="447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kern="50" dirty="0">
                <a:effectLst/>
                <a:latin typeface="Times New Roman" panose="02020603050405020304" pitchFamily="18" charset="0"/>
                <a:ea typeface="WenQuanYi Zen Hei"/>
                <a:cs typeface="Lohit Hindi"/>
              </a:rPr>
              <a:t>5. Microcontroller Interfacing (ESP32)</a:t>
            </a:r>
            <a:endParaRPr lang="en-US" sz="1800" kern="50" dirty="0">
              <a:effectLst/>
              <a:latin typeface="Times New Roman" panose="02020603050405020304" pitchFamily="18" charset="0"/>
              <a:ea typeface="WenQuanYi Zen Hei"/>
              <a:cs typeface="Lohit Hindi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48444-3D39-887F-9215-6EB7C052BFAB}"/>
              </a:ext>
            </a:extLst>
          </p:cNvPr>
          <p:cNvSpPr txBox="1"/>
          <p:nvPr/>
        </p:nvSpPr>
        <p:spPr>
          <a:xfrm>
            <a:off x="703384" y="1061514"/>
            <a:ext cx="8190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high-performance, low-cost microcontroller designed for complex data processing and multi-sensor management. In this project, it acts as the "brain" of the DAQ system, using its high clock speed to capture and stream synchronized data from nine measurement channels simultaneously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218B25-2AA9-0E69-749C-3B0CB691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03384" y="1948386"/>
            <a:ext cx="3649345" cy="21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623565-492D-7E54-4D45-DBB2E6AA3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15" y="1829776"/>
            <a:ext cx="4147532" cy="237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918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sze_szinek">
      <a:dk1>
        <a:srgbClr val="07B9D9"/>
      </a:dk1>
      <a:lt1>
        <a:srgbClr val="FFFFFF"/>
      </a:lt1>
      <a:dk2>
        <a:srgbClr val="242843"/>
      </a:dk2>
      <a:lt2>
        <a:srgbClr val="D1D3D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1128</Words>
  <Application>Microsoft Office PowerPoint</Application>
  <PresentationFormat>On-screen Show (16:9)</PresentationFormat>
  <Paragraphs>150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Tahoma</vt:lpstr>
      <vt:lpstr>Noto Sans Symbols</vt:lpstr>
      <vt:lpstr>Arial</vt:lpstr>
      <vt:lpstr>Cambria Math</vt:lpstr>
      <vt:lpstr>Times New Roman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xmeditor01</dc:creator>
  <cp:lastModifiedBy>Gaurawa Kovida</cp:lastModifiedBy>
  <cp:revision>10</cp:revision>
  <dcterms:created xsi:type="dcterms:W3CDTF">2019-08-01T06:27:51Z</dcterms:created>
  <dcterms:modified xsi:type="dcterms:W3CDTF">2026-01-27T16:56:40Z</dcterms:modified>
</cp:coreProperties>
</file>